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6604BB-3A7A-498C-8D7B-7E24665DEF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618D95-AFC0-4493-831C-10DD47EC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848600" cy="1927225"/>
          </a:xfrm>
        </p:spPr>
        <p:txBody>
          <a:bodyPr/>
          <a:lstStyle/>
          <a:p>
            <a:r>
              <a:rPr lang="kk-KZ" sz="2800" b="1" dirty="0" smtClean="0"/>
              <a:t>Біріктірілген сипаттың статистикалық көрсеткіші.Орташа мәндер. Мода. Медиана. Арифметикалық орта және  қасиеттері.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941168"/>
            <a:ext cx="4311428" cy="1368152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" y="17230"/>
            <a:ext cx="1600595" cy="14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12" y="17230"/>
            <a:ext cx="1599788" cy="15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9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/>
          <a:lstStyle/>
          <a:p>
            <a:r>
              <a:rPr lang="ru-RU" dirty="0" err="1"/>
              <a:t>Мысалы</a:t>
            </a:r>
            <a:r>
              <a:rPr lang="ru-RU" dirty="0"/>
              <a:t>, 2004 ж. </a:t>
            </a:r>
            <a:r>
              <a:rPr lang="ru-RU" dirty="0" err="1"/>
              <a:t>мамыр</a:t>
            </a:r>
            <a:r>
              <a:rPr lang="ru-RU" dirty="0"/>
              <a:t> </a:t>
            </a:r>
            <a:r>
              <a:rPr lang="ru-RU" dirty="0" err="1"/>
              <a:t>айында</a:t>
            </a:r>
            <a:r>
              <a:rPr lang="ru-RU" dirty="0"/>
              <a:t> </a:t>
            </a:r>
            <a:r>
              <a:rPr lang="ru-RU" dirty="0" err="1"/>
              <a:t>фирманың</a:t>
            </a:r>
            <a:r>
              <a:rPr lang="ru-RU" dirty="0"/>
              <a:t> 11 </a:t>
            </a:r>
            <a:r>
              <a:rPr lang="ru-RU" dirty="0" err="1"/>
              <a:t>жұмысшының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ақысы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көрсеткіштер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қатарды</a:t>
            </a:r>
            <a:r>
              <a:rPr lang="ru-RU" dirty="0"/>
              <a:t> </a:t>
            </a:r>
            <a:r>
              <a:rPr lang="ru-RU" dirty="0" err="1"/>
              <a:t>құрды</a:t>
            </a:r>
            <a:r>
              <a:rPr lang="ru-RU" dirty="0"/>
              <a:t> </a:t>
            </a:r>
            <a:r>
              <a:rPr lang="ru-RU" dirty="0" err="1"/>
              <a:t>десек</a:t>
            </a:r>
            <a:r>
              <a:rPr lang="ru-RU" dirty="0"/>
              <a:t>,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теңгеде</a:t>
            </a:r>
            <a:r>
              <a:rPr lang="ru-RU" dirty="0"/>
              <a:t>:</a:t>
            </a:r>
          </a:p>
          <a:p>
            <a:r>
              <a:rPr lang="ru-RU" dirty="0"/>
              <a:t> 15,0; 16,5; 17,0; 18,0; 19,0;20,5; 21,0; 22,0: 23,4; 24,0; 26,5.</a:t>
            </a:r>
          </a:p>
          <a:p>
            <a:r>
              <a:rPr lang="ru-RU" dirty="0"/>
              <a:t> </a:t>
            </a:r>
            <a:r>
              <a:rPr lang="ru-RU" dirty="0" err="1"/>
              <a:t>Медиананың</a:t>
            </a:r>
            <a:r>
              <a:rPr lang="ru-RU" dirty="0"/>
              <a:t> </a:t>
            </a:r>
            <a:r>
              <a:rPr lang="ru-RU" dirty="0" err="1"/>
              <a:t>нөмірі</a:t>
            </a:r>
            <a:r>
              <a:rPr lang="ru-RU" dirty="0"/>
              <a:t> </a:t>
            </a:r>
            <a:r>
              <a:rPr lang="ru-RU" dirty="0" err="1"/>
              <a:t>тақ</a:t>
            </a:r>
            <a:r>
              <a:rPr lang="ru-RU" dirty="0"/>
              <a:t> </a:t>
            </a:r>
            <a:r>
              <a:rPr lang="ru-RU" dirty="0" err="1"/>
              <a:t>көлемдер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формула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есептеледі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5608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2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Демек</a:t>
            </a:r>
            <a:r>
              <a:rPr lang="ru-RU" sz="2800" dirty="0"/>
              <a:t>, </a:t>
            </a:r>
            <a:r>
              <a:rPr lang="ru-RU" sz="2800" dirty="0" err="1"/>
              <a:t>тақ</a:t>
            </a:r>
            <a:r>
              <a:rPr lang="ru-RU" sz="2800" dirty="0"/>
              <a:t> </a:t>
            </a:r>
            <a:r>
              <a:rPr lang="ru-RU" sz="2800" dirty="0" err="1"/>
              <a:t>қатарды</a:t>
            </a:r>
            <a:r>
              <a:rPr lang="ru-RU" sz="2800" dirty="0"/>
              <a:t> </a:t>
            </a:r>
            <a:r>
              <a:rPr lang="ru-RU" sz="2800" dirty="0" err="1"/>
              <a:t>теңдей</a:t>
            </a:r>
            <a:r>
              <a:rPr lang="ru-RU" sz="2800" dirty="0"/>
              <a:t> </a:t>
            </a:r>
            <a:r>
              <a:rPr lang="ru-RU" sz="2800" dirty="0" err="1"/>
              <a:t>етіп</a:t>
            </a:r>
            <a:r>
              <a:rPr lang="ru-RU" sz="2800" dirty="0"/>
              <a:t> 2-ге </a:t>
            </a:r>
            <a:r>
              <a:rPr lang="ru-RU" sz="2800" dirty="0" err="1"/>
              <a:t>бөледі</a:t>
            </a:r>
            <a:r>
              <a:rPr lang="ru-RU" sz="2800" dirty="0"/>
              <a:t>. </a:t>
            </a:r>
            <a:r>
              <a:rPr lang="ru-RU" sz="2800" dirty="0" err="1"/>
              <a:t>Біздің</a:t>
            </a:r>
            <a:r>
              <a:rPr lang="ru-RU" sz="2800" dirty="0"/>
              <a:t> </a:t>
            </a:r>
            <a:r>
              <a:rPr lang="ru-RU" sz="2800" dirty="0" err="1"/>
              <a:t>мысалымызда</a:t>
            </a:r>
            <a:r>
              <a:rPr lang="ru-RU" sz="2800" dirty="0"/>
              <a:t> медиана </a:t>
            </a:r>
            <a:r>
              <a:rPr lang="ru-RU" sz="2800" dirty="0" err="1"/>
              <a:t>нөмірі</a:t>
            </a:r>
            <a:r>
              <a:rPr lang="ru-RU" sz="2800" dirty="0"/>
              <a:t> 6-ға </a:t>
            </a:r>
            <a:r>
              <a:rPr lang="ru-RU" sz="2800" dirty="0" err="1"/>
              <a:t>тең</a:t>
            </a:r>
            <a:r>
              <a:rPr lang="ru-RU" sz="2800" dirty="0"/>
              <a:t>, </a:t>
            </a:r>
            <a:r>
              <a:rPr lang="ru-RU" sz="2800" dirty="0" err="1"/>
              <a:t>яғни</a:t>
            </a:r>
            <a:r>
              <a:rPr lang="ru-RU" sz="2800" dirty="0"/>
              <a:t>,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алтыншы</a:t>
            </a:r>
            <a:r>
              <a:rPr lang="ru-RU" sz="2800" dirty="0"/>
              <a:t> </a:t>
            </a:r>
            <a:r>
              <a:rPr lang="ru-RU" sz="2800" dirty="0" err="1"/>
              <a:t>қатарда</a:t>
            </a:r>
            <a:r>
              <a:rPr lang="ru-RU" sz="2800" dirty="0"/>
              <a:t> </a:t>
            </a:r>
            <a:r>
              <a:rPr lang="ru-RU" sz="2800" dirty="0" err="1"/>
              <a:t>жатыр</a:t>
            </a:r>
            <a:r>
              <a:rPr lang="ru-RU" sz="2800" dirty="0"/>
              <a:t> </a:t>
            </a:r>
            <a:r>
              <a:rPr lang="ru-RU" sz="2800" dirty="0" err="1"/>
              <a:t>деген</a:t>
            </a:r>
            <a:r>
              <a:rPr lang="ru-RU" sz="2800" dirty="0"/>
              <a:t> </a:t>
            </a:r>
            <a:r>
              <a:rPr lang="ru-RU" sz="2800" dirty="0" err="1"/>
              <a:t>ұғым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медиана 20,5 </a:t>
            </a:r>
            <a:r>
              <a:rPr lang="ru-RU" sz="2800" dirty="0" err="1"/>
              <a:t>мын</a:t>
            </a:r>
            <a:r>
              <a:rPr lang="ru-RU" sz="2800" dirty="0"/>
              <a:t> </a:t>
            </a:r>
            <a:r>
              <a:rPr lang="ru-RU" sz="2800" dirty="0" err="1"/>
              <a:t>теңгеге</a:t>
            </a:r>
            <a:r>
              <a:rPr lang="ru-RU" sz="2800" dirty="0"/>
              <a:t> </a:t>
            </a:r>
            <a:r>
              <a:rPr lang="ru-RU" sz="2800" dirty="0" err="1"/>
              <a:t>тең</a:t>
            </a:r>
            <a:r>
              <a:rPr lang="ru-RU" sz="2800" dirty="0"/>
              <a:t>, </a:t>
            </a:r>
            <a:r>
              <a:rPr lang="ru-RU" sz="2800" dirty="0" err="1"/>
              <a:t>яғни</a:t>
            </a:r>
            <a:r>
              <a:rPr lang="ru-RU" sz="2800" dirty="0"/>
              <a:t> </a:t>
            </a:r>
            <a:r>
              <a:rPr lang="ru-RU" sz="2800" dirty="0" err="1"/>
              <a:t>жұмысшылардың</a:t>
            </a:r>
            <a:r>
              <a:rPr lang="ru-RU" sz="2800" dirty="0"/>
              <a:t> </a:t>
            </a:r>
            <a:r>
              <a:rPr lang="ru-RU" sz="2800" dirty="0" err="1"/>
              <a:t>жарымы</a:t>
            </a:r>
            <a:r>
              <a:rPr lang="ru-RU" sz="2800" dirty="0"/>
              <a:t> </a:t>
            </a:r>
            <a:r>
              <a:rPr lang="ru-RU" sz="2800" dirty="0" err="1"/>
              <a:t>мамыр</a:t>
            </a:r>
            <a:r>
              <a:rPr lang="ru-RU" sz="2800" dirty="0"/>
              <a:t> </a:t>
            </a:r>
            <a:r>
              <a:rPr lang="ru-RU" sz="2800" dirty="0" err="1"/>
              <a:t>айында</a:t>
            </a:r>
            <a:r>
              <a:rPr lang="ru-RU" sz="2800" dirty="0"/>
              <a:t> 20,5 </a:t>
            </a:r>
            <a:r>
              <a:rPr lang="ru-RU" sz="2800" dirty="0" err="1"/>
              <a:t>мың</a:t>
            </a:r>
            <a:r>
              <a:rPr lang="ru-RU" sz="2800" dirty="0"/>
              <a:t> </a:t>
            </a:r>
            <a:r>
              <a:rPr lang="ru-RU" sz="2800" dirty="0" err="1"/>
              <a:t>теңгеден</a:t>
            </a:r>
            <a:r>
              <a:rPr lang="ru-RU" sz="2800" dirty="0"/>
              <a:t> аз </a:t>
            </a:r>
            <a:r>
              <a:rPr lang="ru-RU" sz="2800" dirty="0" err="1"/>
              <a:t>еңбек</a:t>
            </a:r>
            <a:r>
              <a:rPr lang="ru-RU" sz="2800" dirty="0"/>
              <a:t> </a:t>
            </a:r>
            <a:r>
              <a:rPr lang="ru-RU" sz="2800" dirty="0" err="1"/>
              <a:t>акы</a:t>
            </a:r>
            <a:r>
              <a:rPr lang="ru-RU" sz="2800" dirty="0"/>
              <a:t> </a:t>
            </a:r>
            <a:r>
              <a:rPr lang="ru-RU" sz="2800" dirty="0" err="1"/>
              <a:t>алса</a:t>
            </a:r>
            <a:r>
              <a:rPr lang="ru-RU" sz="2800" dirty="0"/>
              <a:t>, ал баска </a:t>
            </a:r>
            <a:r>
              <a:rPr lang="ru-RU" sz="2800" dirty="0" err="1"/>
              <a:t>жарымы</a:t>
            </a:r>
            <a:r>
              <a:rPr lang="ru-RU" sz="2800" dirty="0"/>
              <a:t> 20,5 </a:t>
            </a:r>
            <a:r>
              <a:rPr lang="ru-RU" sz="2800" dirty="0" err="1"/>
              <a:t>мың</a:t>
            </a:r>
            <a:r>
              <a:rPr lang="ru-RU" sz="2800" dirty="0"/>
              <a:t> </a:t>
            </a:r>
            <a:r>
              <a:rPr lang="ru-RU" sz="2800" dirty="0" err="1"/>
              <a:t>теңгеден</a:t>
            </a:r>
            <a:r>
              <a:rPr lang="ru-RU" sz="2800" dirty="0"/>
              <a:t> </a:t>
            </a:r>
            <a:r>
              <a:rPr lang="ru-RU" sz="2800" dirty="0" err="1"/>
              <a:t>артық</a:t>
            </a:r>
            <a:r>
              <a:rPr lang="ru-RU" sz="2800" dirty="0"/>
              <a:t> </a:t>
            </a:r>
            <a:r>
              <a:rPr lang="ru-RU" sz="2800" dirty="0" err="1"/>
              <a:t>алды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86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Арифметикалық орта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орталардың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статистикадан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қолданылатыны</a:t>
            </a:r>
            <a:r>
              <a:rPr lang="ru-RU" dirty="0"/>
              <a:t> – осы </a:t>
            </a:r>
            <a:r>
              <a:rPr lang="ru-RU" b="1" dirty="0" err="1"/>
              <a:t>арифметикалық</a:t>
            </a:r>
            <a:r>
              <a:rPr lang="ru-RU" b="1" dirty="0"/>
              <a:t> орта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басқаларына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мағынасы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да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есептелу</a:t>
            </a:r>
            <a:r>
              <a:rPr lang="ru-RU" dirty="0"/>
              <a:t> </a:t>
            </a:r>
            <a:r>
              <a:rPr lang="ru-RU" dirty="0" err="1"/>
              <a:t>тәсілі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да </a:t>
            </a:r>
            <a:r>
              <a:rPr lang="ru-RU" dirty="0" err="1"/>
              <a:t>қарапайым</a:t>
            </a:r>
            <a:r>
              <a:rPr lang="ru-RU" dirty="0"/>
              <a:t>. </a:t>
            </a:r>
            <a:r>
              <a:rPr lang="ru-RU" dirty="0" err="1"/>
              <a:t>Арифметикалық</a:t>
            </a:r>
            <a:r>
              <a:rPr lang="ru-RU" dirty="0"/>
              <a:t> орта мен </a:t>
            </a:r>
            <a:r>
              <a:rPr lang="ru-RU" dirty="0" err="1"/>
              <a:t>ықтималдықтар</a:t>
            </a:r>
            <a:r>
              <a:rPr lang="ru-RU" dirty="0"/>
              <a:t> </a:t>
            </a:r>
            <a:r>
              <a:rPr lang="ru-RU" dirty="0" err="1"/>
              <a:t>теориясында</a:t>
            </a:r>
            <a:r>
              <a:rPr lang="ru-RU" dirty="0"/>
              <a:t> сан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кездесіп</a:t>
            </a:r>
            <a:r>
              <a:rPr lang="ru-RU" dirty="0"/>
              <a:t> </a:t>
            </a:r>
            <a:r>
              <a:rPr lang="ru-RU" dirty="0" err="1"/>
              <a:t>отырдық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</a:t>
            </a:r>
            <a:r>
              <a:rPr lang="ru-RU" dirty="0" err="1"/>
              <a:t>мұның</a:t>
            </a:r>
            <a:r>
              <a:rPr lang="ru-RU" dirty="0"/>
              <a:t>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математикалық</a:t>
            </a:r>
            <a:r>
              <a:rPr lang="ru-RU" dirty="0"/>
              <a:t> </a:t>
            </a:r>
            <a:r>
              <a:rPr lang="ru-RU" dirty="0" err="1"/>
              <a:t>күтім</a:t>
            </a:r>
            <a:r>
              <a:rPr lang="ru-RU" dirty="0"/>
              <a:t> </a:t>
            </a:r>
            <a:r>
              <a:rPr lang="ru-RU" dirty="0" err="1"/>
              <a:t>қасиеттеріндей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 </a:t>
            </a:r>
            <a:r>
              <a:rPr lang="ru-RU" dirty="0" err="1"/>
              <a:t>анықтама</a:t>
            </a:r>
            <a:r>
              <a:rPr lang="ru-RU" dirty="0"/>
              <a:t> </a:t>
            </a:r>
            <a:r>
              <a:rPr lang="ru-RU" dirty="0" err="1"/>
              <a:t>беріп</a:t>
            </a:r>
            <a:r>
              <a:rPr lang="ru-RU" dirty="0"/>
              <a:t>,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дәлелдеусіз</a:t>
            </a:r>
            <a:r>
              <a:rPr lang="ru-RU" dirty="0"/>
              <a:t> </a:t>
            </a:r>
            <a:r>
              <a:rPr lang="ru-RU" dirty="0" err="1"/>
              <a:t>келтірумен</a:t>
            </a:r>
            <a:r>
              <a:rPr lang="ru-RU" dirty="0"/>
              <a:t> </a:t>
            </a:r>
            <a:r>
              <a:rPr lang="ru-RU" dirty="0" err="1"/>
              <a:t>қанағаттанамыз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83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76800"/>
          </a:xfrm>
        </p:spPr>
        <p:txBody>
          <a:bodyPr>
            <a:normAutofit/>
          </a:bodyPr>
          <a:lstStyle/>
          <a:p>
            <a:r>
              <a:rPr lang="ru-RU" sz="2800" dirty="0" err="1"/>
              <a:t>Өзінен</a:t>
            </a:r>
            <a:r>
              <a:rPr lang="ru-RU" sz="2800" dirty="0"/>
              <a:t> </a:t>
            </a:r>
            <a:r>
              <a:rPr lang="ru-RU" sz="2800" dirty="0" err="1"/>
              <a:t>оң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теріс</a:t>
            </a:r>
            <a:r>
              <a:rPr lang="ru-RU" sz="2800" dirty="0"/>
              <a:t> </a:t>
            </a:r>
            <a:r>
              <a:rPr lang="ru-RU" sz="2800" dirty="0" err="1"/>
              <a:t>ауытқуларының</a:t>
            </a:r>
            <a:r>
              <a:rPr lang="ru-RU" sz="2800" dirty="0"/>
              <a:t> </a:t>
            </a:r>
            <a:r>
              <a:rPr lang="ru-RU" sz="2800" dirty="0" err="1"/>
              <a:t>қосындысы</a:t>
            </a:r>
            <a:r>
              <a:rPr lang="ru-RU" sz="2800" dirty="0"/>
              <a:t> </a:t>
            </a:r>
            <a:r>
              <a:rPr lang="ru-RU" sz="2800" dirty="0" err="1"/>
              <a:t>нөлге</a:t>
            </a:r>
            <a:r>
              <a:rPr lang="ru-RU" sz="2800" dirty="0"/>
              <a:t> </a:t>
            </a:r>
            <a:r>
              <a:rPr lang="ru-RU" sz="2800" dirty="0" err="1"/>
              <a:t>тең</a:t>
            </a:r>
            <a:r>
              <a:rPr lang="ru-RU" sz="2800" dirty="0"/>
              <a:t> </a:t>
            </a:r>
            <a:r>
              <a:rPr lang="ru-RU" sz="2800" dirty="0" err="1"/>
              <a:t>шама</a:t>
            </a:r>
            <a:r>
              <a:rPr lang="ru-RU" sz="2800" dirty="0"/>
              <a:t> – </a:t>
            </a:r>
            <a:r>
              <a:rPr lang="ru-RU" sz="2800" dirty="0" err="1"/>
              <a:t>арифметикалық</a:t>
            </a:r>
            <a:r>
              <a:rPr lang="ru-RU" sz="2800" dirty="0"/>
              <a:t> орта </a:t>
            </a:r>
            <a:r>
              <a:rPr lang="ru-RU" sz="2800" dirty="0" err="1"/>
              <a:t>шама</a:t>
            </a:r>
            <a:r>
              <a:rPr lang="ru-RU" sz="2800" dirty="0"/>
              <a:t> </a:t>
            </a:r>
            <a:r>
              <a:rPr lang="ru-RU" sz="2800" dirty="0" err="1"/>
              <a:t>деп</a:t>
            </a:r>
            <a:r>
              <a:rPr lang="ru-RU" sz="2800" dirty="0"/>
              <a:t> </a:t>
            </a:r>
            <a:r>
              <a:rPr lang="ru-RU" sz="2800" dirty="0" err="1"/>
              <a:t>аталады</a:t>
            </a:r>
            <a:r>
              <a:rPr lang="ru-RU" sz="2800" dirty="0"/>
              <a:t>. </a:t>
            </a:r>
            <a:r>
              <a:rPr lang="ru-RU" sz="2800" dirty="0" err="1"/>
              <a:t>Арифметикалық</a:t>
            </a:r>
            <a:r>
              <a:rPr lang="ru-RU" sz="2800" dirty="0"/>
              <a:t> орта шаманы табу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барлық</a:t>
            </a:r>
            <a:r>
              <a:rPr lang="ru-RU" sz="2800" dirty="0"/>
              <a:t> </a:t>
            </a:r>
            <a:r>
              <a:rPr lang="ru-RU" sz="2800" dirty="0" err="1"/>
              <a:t>варианттарды</a:t>
            </a:r>
            <a:r>
              <a:rPr lang="ru-RU" sz="2800" dirty="0"/>
              <a:t> </a:t>
            </a:r>
            <a:r>
              <a:rPr lang="ru-RU" sz="2800" dirty="0" err="1"/>
              <a:t>қосады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оларды</a:t>
            </a:r>
            <a:r>
              <a:rPr lang="ru-RU" sz="2800" dirty="0"/>
              <a:t> </a:t>
            </a:r>
            <a:r>
              <a:rPr lang="ru-RU" sz="2800" dirty="0" err="1"/>
              <a:t>бақылаулар</a:t>
            </a:r>
            <a:r>
              <a:rPr lang="ru-RU" sz="2800" dirty="0"/>
              <a:t> </a:t>
            </a:r>
            <a:r>
              <a:rPr lang="ru-RU" sz="2800" dirty="0" err="1"/>
              <a:t>санына</a:t>
            </a:r>
            <a:r>
              <a:rPr lang="ru-RU" sz="2800" dirty="0"/>
              <a:t> </a:t>
            </a:r>
            <a:r>
              <a:rPr lang="ru-RU" sz="2800" dirty="0" err="1"/>
              <a:t>бөледі</a:t>
            </a:r>
            <a:r>
              <a:rPr lang="ru-RU" sz="2800" dirty="0" smtClean="0"/>
              <a:t>.</a:t>
            </a:r>
          </a:p>
          <a:p>
            <a:r>
              <a:rPr lang="ru-RU" sz="2800" dirty="0" err="1"/>
              <a:t>Вариациялық</a:t>
            </a:r>
            <a:r>
              <a:rPr lang="ru-RU" sz="2800" dirty="0"/>
              <a:t> </a:t>
            </a:r>
            <a:r>
              <a:rPr lang="ru-RU" sz="2800" dirty="0" err="1"/>
              <a:t>статистикада</a:t>
            </a:r>
            <a:r>
              <a:rPr lang="ru-RU" sz="2800" dirty="0"/>
              <a:t> </a:t>
            </a:r>
            <a:r>
              <a:rPr lang="ru-RU" sz="2800" dirty="0" err="1"/>
              <a:t>арифметикалық</a:t>
            </a:r>
            <a:r>
              <a:rPr lang="ru-RU" sz="2800" dirty="0"/>
              <a:t> орта </a:t>
            </a:r>
            <a:r>
              <a:rPr lang="ru-RU" sz="2800" dirty="0" err="1"/>
              <a:t>шама</a:t>
            </a:r>
            <a:r>
              <a:rPr lang="ru-RU" sz="2800" dirty="0"/>
              <a:t> М </a:t>
            </a:r>
            <a:r>
              <a:rPr lang="ru-RU" sz="2800" dirty="0" err="1"/>
              <a:t>немесе</a:t>
            </a:r>
            <a:r>
              <a:rPr lang="ru-RU" sz="2800" dirty="0"/>
              <a:t> ‾х </a:t>
            </a:r>
            <a:r>
              <a:rPr lang="ru-RU" sz="2800" dirty="0" err="1" smtClean="0"/>
              <a:t>арқылы</a:t>
            </a:r>
            <a:r>
              <a:rPr lang="ru-RU" sz="2800" dirty="0" smtClean="0"/>
              <a:t> </a:t>
            </a:r>
            <a:r>
              <a:rPr lang="ru-RU" sz="2800" dirty="0" err="1"/>
              <a:t>белгіленеді</a:t>
            </a:r>
            <a:r>
              <a:rPr lang="ru-RU" sz="28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43939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Белгінің</a:t>
            </a:r>
            <a:r>
              <a:rPr lang="ru-RU" dirty="0"/>
              <a:t>   </a:t>
            </a:r>
            <a:r>
              <a:rPr lang="ru-RU" b="1" dirty="0" err="1"/>
              <a:t>арифметикалық</a:t>
            </a:r>
            <a:r>
              <a:rPr lang="ru-RU" b="1" dirty="0"/>
              <a:t> </a:t>
            </a:r>
            <a:r>
              <a:rPr lang="ru-RU" b="1" dirty="0" err="1"/>
              <a:t>ортасы</a:t>
            </a:r>
            <a:r>
              <a:rPr lang="ru-RU" b="1" dirty="0"/>
              <a:t>  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варианталардың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қосындысының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варианталардың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санына</a:t>
            </a:r>
            <a:r>
              <a:rPr lang="ru-RU" dirty="0"/>
              <a:t> </a:t>
            </a:r>
            <a:r>
              <a:rPr lang="ru-RU" dirty="0" err="1"/>
              <a:t>қатынасын</a:t>
            </a:r>
            <a:r>
              <a:rPr lang="ru-RU" dirty="0"/>
              <a:t> </a:t>
            </a:r>
            <a:r>
              <a:rPr lang="ru-RU" dirty="0" err="1"/>
              <a:t>айтады</a:t>
            </a:r>
            <a:r>
              <a:rPr lang="ru-RU" dirty="0"/>
              <a:t>, </a:t>
            </a:r>
          </a:p>
          <a:p>
            <a:r>
              <a:rPr lang="ru-RU" dirty="0"/>
              <a:t> 	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3100"/>
            <a:ext cx="4968552" cy="18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1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Орта </a:t>
            </a:r>
            <a:r>
              <a:rPr lang="ru-RU" dirty="0" err="1"/>
              <a:t>арифметикалық</a:t>
            </a:r>
            <a:r>
              <a:rPr lang="ru-RU" dirty="0"/>
              <a:t> </a:t>
            </a:r>
            <a:r>
              <a:rPr lang="ru-RU" dirty="0" err="1"/>
              <a:t>шаманың</a:t>
            </a:r>
            <a:r>
              <a:rPr lang="ru-RU" dirty="0"/>
              <a:t> </a:t>
            </a:r>
            <a:r>
              <a:rPr lang="ru-RU" dirty="0" err="1"/>
              <a:t>қасиеттері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1)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ортада</a:t>
            </a:r>
            <a:r>
              <a:rPr lang="ru-RU" sz="2800" dirty="0"/>
              <a:t> </a:t>
            </a:r>
            <a:r>
              <a:rPr lang="ru-RU" sz="2800" dirty="0" err="1"/>
              <a:t>болуы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2) абстракты </a:t>
            </a:r>
            <a:r>
              <a:rPr lang="ru-RU" sz="2800" dirty="0" err="1"/>
              <a:t>өлшем</a:t>
            </a:r>
            <a:r>
              <a:rPr lang="ru-RU" sz="2800" dirty="0"/>
              <a:t> </a:t>
            </a:r>
          </a:p>
          <a:p>
            <a:endParaRPr lang="ru-RU" sz="2800" dirty="0"/>
          </a:p>
          <a:p>
            <a:r>
              <a:rPr lang="ru-RU" sz="2800" dirty="0"/>
              <a:t>3) </a:t>
            </a:r>
            <a:r>
              <a:rPr lang="ru-RU" sz="2800" dirty="0" err="1"/>
              <a:t>жиынтық</a:t>
            </a:r>
            <a:r>
              <a:rPr lang="ru-RU" sz="2800" dirty="0"/>
              <a:t> </a:t>
            </a:r>
            <a:r>
              <a:rPr lang="ru-RU" sz="2800" dirty="0" err="1"/>
              <a:t>әсерінің</a:t>
            </a:r>
            <a:r>
              <a:rPr lang="ru-RU" sz="2800" dirty="0"/>
              <a:t> </a:t>
            </a:r>
            <a:r>
              <a:rPr lang="ru-RU" sz="2800" dirty="0" err="1"/>
              <a:t>бірлігі</a:t>
            </a:r>
            <a:r>
              <a:rPr lang="ru-RU" sz="2800" dirty="0"/>
              <a:t> – орта </a:t>
            </a:r>
            <a:r>
              <a:rPr lang="ru-RU" sz="2800" dirty="0" err="1"/>
              <a:t>арифметикалық</a:t>
            </a:r>
            <a:r>
              <a:rPr lang="ru-RU" sz="2800" dirty="0"/>
              <a:t> шаманы </a:t>
            </a:r>
            <a:r>
              <a:rPr lang="ru-RU" sz="2800" dirty="0" err="1"/>
              <a:t>бақылау</a:t>
            </a:r>
            <a:r>
              <a:rPr lang="ru-RU" sz="2800" dirty="0"/>
              <a:t> </a:t>
            </a:r>
            <a:r>
              <a:rPr lang="ru-RU" sz="2800" dirty="0" err="1"/>
              <a:t>санынна</a:t>
            </a:r>
            <a:r>
              <a:rPr lang="ru-RU" sz="2800" dirty="0"/>
              <a:t> </a:t>
            </a:r>
            <a:r>
              <a:rPr lang="ru-RU" sz="2800" dirty="0" err="1"/>
              <a:t>көбейтеді</a:t>
            </a:r>
            <a:r>
              <a:rPr lang="ru-RU" sz="2800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∑х = х </a:t>
            </a:r>
            <a:r>
              <a:rPr lang="en-US" sz="2800" dirty="0"/>
              <a:t>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939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Материалды</a:t>
            </a:r>
            <a:r>
              <a:rPr lang="ru-RU" dirty="0"/>
              <a:t>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/>
              <a:t>өңдеудің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мақсаттарының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- </a:t>
            </a:r>
            <a:r>
              <a:rPr lang="ru-RU" dirty="0" err="1"/>
              <a:t>тәжірибеден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жиынтықтардың</a:t>
            </a:r>
            <a:r>
              <a:rPr lang="ru-RU" dirty="0"/>
              <a:t> </a:t>
            </a:r>
            <a:r>
              <a:rPr lang="ru-RU" dirty="0" err="1"/>
              <a:t>өздеріне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</a:t>
            </a:r>
            <a:r>
              <a:rPr lang="ru-RU" dirty="0" err="1"/>
              <a:t>сипаттайтын</a:t>
            </a:r>
            <a:r>
              <a:rPr lang="ru-RU" dirty="0"/>
              <a:t> </a:t>
            </a:r>
            <a:r>
              <a:rPr lang="ru-RU" dirty="0" err="1"/>
              <a:t>көрсеткіштерін</a:t>
            </a:r>
            <a:r>
              <a:rPr lang="ru-RU" dirty="0"/>
              <a:t> табу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96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Жоспар: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/>
              <a:t>Кіріспе</a:t>
            </a:r>
          </a:p>
          <a:p>
            <a:r>
              <a:rPr lang="kk-KZ" b="1" dirty="0" smtClean="0"/>
              <a:t>Негізгі бөлім</a:t>
            </a:r>
          </a:p>
          <a:p>
            <a:r>
              <a:rPr lang="ru-RU" dirty="0" err="1" smtClean="0"/>
              <a:t>Орташа</a:t>
            </a:r>
            <a:r>
              <a:rPr lang="ru-RU" dirty="0" smtClean="0"/>
              <a:t> </a:t>
            </a:r>
            <a:r>
              <a:rPr lang="ru-RU" dirty="0" err="1" smtClean="0"/>
              <a:t>мән</a:t>
            </a:r>
            <a:endParaRPr lang="ru-RU" dirty="0" smtClean="0"/>
          </a:p>
          <a:p>
            <a:r>
              <a:rPr lang="ru-RU" dirty="0" smtClean="0"/>
              <a:t>Мода</a:t>
            </a:r>
          </a:p>
          <a:p>
            <a:r>
              <a:rPr lang="kk-KZ" dirty="0" smtClean="0"/>
              <a:t>Медиана</a:t>
            </a:r>
          </a:p>
          <a:p>
            <a:r>
              <a:rPr lang="kk-KZ" dirty="0" smtClean="0"/>
              <a:t>Арифметикалық орта</a:t>
            </a:r>
          </a:p>
          <a:p>
            <a:r>
              <a:rPr lang="kk-KZ" b="1" dirty="0" smtClean="0"/>
              <a:t>Қорытынды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39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Кіріспе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Статистикалық</a:t>
            </a:r>
            <a:r>
              <a:rPr lang="ru-RU" sz="2800" dirty="0"/>
              <a:t> </a:t>
            </a:r>
            <a:r>
              <a:rPr lang="ru-RU" sz="2800" dirty="0" err="1"/>
              <a:t>көрсеткіш</a:t>
            </a:r>
            <a:r>
              <a:rPr lang="ru-RU" sz="2800" dirty="0"/>
              <a:t> </a:t>
            </a:r>
            <a:r>
              <a:rPr lang="ru-RU" sz="2800" dirty="0" err="1"/>
              <a:t>деп</a:t>
            </a:r>
            <a:r>
              <a:rPr lang="ru-RU" sz="2800" dirty="0"/>
              <a:t> –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экономикалық</a:t>
            </a:r>
            <a:r>
              <a:rPr lang="ru-RU" sz="2800" dirty="0"/>
              <a:t> </a:t>
            </a:r>
            <a:r>
              <a:rPr lang="ru-RU" sz="2800" dirty="0" err="1"/>
              <a:t>құбылыстар</a:t>
            </a:r>
            <a:r>
              <a:rPr lang="ru-RU" sz="2800" dirty="0"/>
              <a:t> мен </a:t>
            </a:r>
            <a:r>
              <a:rPr lang="ru-RU" sz="2800" dirty="0" err="1"/>
              <a:t>процестерді</a:t>
            </a:r>
            <a:r>
              <a:rPr lang="ru-RU" sz="2800" dirty="0"/>
              <a:t> </a:t>
            </a:r>
            <a:r>
              <a:rPr lang="ru-RU" sz="2800" dirty="0" err="1"/>
              <a:t>сипаттайтын</a:t>
            </a:r>
            <a:r>
              <a:rPr lang="ru-RU" sz="2800" dirty="0"/>
              <a:t> </a:t>
            </a:r>
            <a:r>
              <a:rPr lang="ru-RU" sz="2800" dirty="0" err="1"/>
              <a:t>қорытындылаушы</a:t>
            </a:r>
            <a:r>
              <a:rPr lang="ru-RU" sz="2800" dirty="0"/>
              <a:t> шаманы </a:t>
            </a:r>
            <a:r>
              <a:rPr lang="ru-RU" sz="2800" dirty="0" err="1"/>
              <a:t>айтады</a:t>
            </a:r>
            <a:r>
              <a:rPr lang="ru-RU" sz="2800" dirty="0"/>
              <a:t>. </a:t>
            </a:r>
            <a:r>
              <a:rPr lang="ru-RU" sz="2800" dirty="0" err="1"/>
              <a:t>Жиынтықтың</a:t>
            </a:r>
            <a:r>
              <a:rPr lang="ru-RU" sz="2800" dirty="0"/>
              <a:t> </a:t>
            </a:r>
            <a:r>
              <a:rPr lang="ru-RU" sz="2800" dirty="0" err="1"/>
              <a:t>жеке</a:t>
            </a:r>
            <a:r>
              <a:rPr lang="ru-RU" sz="2800" dirty="0"/>
              <a:t> </a:t>
            </a:r>
            <a:r>
              <a:rPr lang="ru-RU" sz="2800" dirty="0" err="1"/>
              <a:t>мәндері</a:t>
            </a:r>
            <a:r>
              <a:rPr lang="ru-RU" sz="2800" dirty="0"/>
              <a:t> </a:t>
            </a:r>
            <a:r>
              <a:rPr lang="ru-RU" sz="2800" dirty="0" err="1"/>
              <a:t>белгілерді</a:t>
            </a:r>
            <a:r>
              <a:rPr lang="ru-RU" sz="2800" dirty="0"/>
              <a:t>, ал </a:t>
            </a:r>
            <a:r>
              <a:rPr lang="ru-RU" sz="2800" dirty="0" err="1"/>
              <a:t>сандық</a:t>
            </a:r>
            <a:r>
              <a:rPr lang="ru-RU" sz="2800" dirty="0"/>
              <a:t> </a:t>
            </a:r>
            <a:r>
              <a:rPr lang="ru-RU" sz="2800" dirty="0" err="1"/>
              <a:t>сапалық</a:t>
            </a:r>
            <a:r>
              <a:rPr lang="ru-RU" sz="2800" dirty="0"/>
              <a:t> </a:t>
            </a:r>
            <a:r>
              <a:rPr lang="ru-RU" sz="2800" dirty="0" err="1"/>
              <a:t>сипаттамасы</a:t>
            </a:r>
            <a:r>
              <a:rPr lang="ru-RU" sz="2800" dirty="0"/>
              <a:t> </a:t>
            </a:r>
            <a:r>
              <a:rPr lang="ru-RU" sz="2800" dirty="0" err="1"/>
              <a:t>жиынтықтың</a:t>
            </a:r>
            <a:r>
              <a:rPr lang="ru-RU" sz="2800" dirty="0"/>
              <a:t> (</a:t>
            </a:r>
            <a:r>
              <a:rPr lang="ru-RU" sz="2800" dirty="0" err="1"/>
              <a:t>топтың</a:t>
            </a:r>
            <a:r>
              <a:rPr lang="ru-RU" sz="2800" dirty="0"/>
              <a:t>) </a:t>
            </a:r>
            <a:r>
              <a:rPr lang="ru-RU" sz="2800" dirty="0" err="1"/>
              <a:t>қасиетін-статистикалық</a:t>
            </a:r>
            <a:r>
              <a:rPr lang="ru-RU" sz="2800" dirty="0"/>
              <a:t> </a:t>
            </a:r>
            <a:r>
              <a:rPr lang="ru-RU" sz="2800" dirty="0" err="1"/>
              <a:t>көрсеткішті</a:t>
            </a:r>
            <a:r>
              <a:rPr lang="ru-RU" sz="2800" dirty="0"/>
              <a:t> </a:t>
            </a:r>
            <a:r>
              <a:rPr lang="ru-RU" sz="2800" dirty="0" err="1"/>
              <a:t>білдіреді</a:t>
            </a:r>
            <a:r>
              <a:rPr lang="ru-RU" sz="2800" dirty="0"/>
              <a:t>. </a:t>
            </a:r>
            <a:r>
              <a:rPr lang="ru-RU" sz="2800" dirty="0" err="1"/>
              <a:t>Мысалы</a:t>
            </a:r>
            <a:r>
              <a:rPr lang="ru-RU" sz="2800" dirty="0"/>
              <a:t>, </a:t>
            </a:r>
            <a:r>
              <a:rPr lang="ru-RU" sz="2800" dirty="0" err="1"/>
              <a:t>нақты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студенттің</a:t>
            </a:r>
            <a:r>
              <a:rPr lang="ru-RU" sz="2800" dirty="0"/>
              <a:t> </a:t>
            </a:r>
            <a:r>
              <a:rPr lang="ru-RU" sz="2800" dirty="0" err="1"/>
              <a:t>орташа</a:t>
            </a:r>
            <a:r>
              <a:rPr lang="ru-RU" sz="2800" dirty="0"/>
              <a:t> </a:t>
            </a:r>
            <a:r>
              <a:rPr lang="ru-RU" sz="2800" dirty="0" err="1"/>
              <a:t>үлгерімі</a:t>
            </a:r>
            <a:r>
              <a:rPr lang="ru-RU" sz="2800" dirty="0"/>
              <a:t> -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белгі</a:t>
            </a:r>
            <a:r>
              <a:rPr lang="ru-RU" sz="2800" dirty="0"/>
              <a:t>,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оқу</a:t>
            </a:r>
            <a:r>
              <a:rPr lang="ru-RU" sz="2800" dirty="0"/>
              <a:t> </a:t>
            </a:r>
            <a:r>
              <a:rPr lang="ru-RU" sz="2800" dirty="0" err="1"/>
              <a:t>орнының</a:t>
            </a:r>
            <a:r>
              <a:rPr lang="ru-RU" sz="2800" dirty="0"/>
              <a:t> </a:t>
            </a:r>
            <a:r>
              <a:rPr lang="ru-RU" sz="2800" dirty="0" err="1"/>
              <a:t>студенттерінің</a:t>
            </a:r>
            <a:r>
              <a:rPr lang="ru-RU" sz="2800" dirty="0"/>
              <a:t> </a:t>
            </a:r>
            <a:r>
              <a:rPr lang="ru-RU" sz="2800" dirty="0" err="1"/>
              <a:t>үлгерімі</a:t>
            </a:r>
            <a:r>
              <a:rPr lang="ru-RU" sz="2800" dirty="0"/>
              <a:t> -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көрсеткіш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26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Орташа мән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2800" b="1" dirty="0" err="1" smtClean="0"/>
              <a:t>Орташа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мәндер-</a:t>
            </a:r>
            <a:r>
              <a:rPr lang="ru-RU" sz="2800" dirty="0" err="1" smtClean="0"/>
              <a:t>дегеніміз</a:t>
            </a:r>
            <a:r>
              <a:rPr lang="ru-RU" sz="2800" dirty="0" smtClean="0"/>
              <a:t> </a:t>
            </a:r>
            <a:r>
              <a:rPr lang="ru-RU" sz="2800" dirty="0" err="1"/>
              <a:t>біртектес</a:t>
            </a:r>
            <a:r>
              <a:rPr lang="ru-RU" sz="2800" dirty="0"/>
              <a:t> </a:t>
            </a:r>
            <a:r>
              <a:rPr lang="ru-RU" sz="2800" dirty="0" err="1"/>
              <a:t>жиынтықты</a:t>
            </a:r>
            <a:r>
              <a:rPr lang="ru-RU" sz="2800" dirty="0"/>
              <a:t> </a:t>
            </a:r>
            <a:r>
              <a:rPr lang="ru-RU" sz="2800" dirty="0" err="1"/>
              <a:t>белгілі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жағдайда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уақытта</a:t>
            </a:r>
            <a:r>
              <a:rPr lang="ru-RU" sz="2800" dirty="0"/>
              <a:t> </a:t>
            </a:r>
            <a:r>
              <a:rPr lang="ru-RU" sz="2800" dirty="0" err="1"/>
              <a:t>өзіне</a:t>
            </a:r>
            <a:r>
              <a:rPr lang="ru-RU" sz="2800" dirty="0"/>
              <a:t> </a:t>
            </a:r>
            <a:r>
              <a:rPr lang="ru-RU" sz="2800" dirty="0" err="1"/>
              <a:t>тән</a:t>
            </a:r>
            <a:r>
              <a:rPr lang="ru-RU" sz="2800" dirty="0"/>
              <a:t> </a:t>
            </a:r>
            <a:r>
              <a:rPr lang="ru-RU" sz="2800" dirty="0" err="1"/>
              <a:t>белгілері</a:t>
            </a:r>
            <a:r>
              <a:rPr lang="ru-RU" sz="2800" dirty="0"/>
              <a:t> </a:t>
            </a:r>
            <a:r>
              <a:rPr lang="ru-RU" sz="2800" dirty="0" err="1"/>
              <a:t>бойынша</a:t>
            </a:r>
            <a:r>
              <a:rPr lang="ru-RU" sz="2800" dirty="0"/>
              <a:t> </a:t>
            </a:r>
            <a:r>
              <a:rPr lang="ru-RU" sz="2800" dirty="0" err="1"/>
              <a:t>жинақтап</a:t>
            </a:r>
            <a:r>
              <a:rPr lang="ru-RU" sz="2800" dirty="0"/>
              <a:t> </a:t>
            </a:r>
            <a:r>
              <a:rPr lang="ru-RU" sz="2800" dirty="0" err="1"/>
              <a:t>көрсететін</a:t>
            </a:r>
            <a:r>
              <a:rPr lang="ru-RU" sz="2800" dirty="0"/>
              <a:t> </a:t>
            </a:r>
            <a:r>
              <a:rPr lang="ru-RU" sz="2800" dirty="0" err="1"/>
              <a:t>орташа</a:t>
            </a:r>
            <a:r>
              <a:rPr lang="ru-RU" sz="2800" dirty="0"/>
              <a:t> сан </a:t>
            </a:r>
            <a:r>
              <a:rPr lang="ru-RU" sz="2800" dirty="0" err="1"/>
              <a:t>мөлшері</a:t>
            </a:r>
            <a:r>
              <a:rPr lang="ru-RU" sz="2800" dirty="0"/>
              <a:t>, </a:t>
            </a:r>
            <a:r>
              <a:rPr lang="ru-RU" sz="2800" dirty="0" err="1"/>
              <a:t>яғни</a:t>
            </a:r>
            <a:r>
              <a:rPr lang="ru-RU" sz="2800" dirty="0"/>
              <a:t> </a:t>
            </a:r>
            <a:r>
              <a:rPr lang="ru-RU" sz="2800" dirty="0" err="1"/>
              <a:t>біртектес</a:t>
            </a:r>
            <a:r>
              <a:rPr lang="ru-RU" sz="2800" dirty="0"/>
              <a:t> </a:t>
            </a:r>
            <a:r>
              <a:rPr lang="ru-RU" sz="2800" dirty="0" err="1"/>
              <a:t>жиынтық</a:t>
            </a:r>
            <a:r>
              <a:rPr lang="ru-RU" sz="2800" dirty="0"/>
              <a:t> </a:t>
            </a:r>
            <a:r>
              <a:rPr lang="ru-RU" sz="2800" dirty="0" err="1"/>
              <a:t>бірліктерінің</a:t>
            </a:r>
            <a:r>
              <a:rPr lang="ru-RU" sz="2800" dirty="0"/>
              <a:t> орта </a:t>
            </a:r>
            <a:r>
              <a:rPr lang="ru-RU" sz="2800" dirty="0" err="1"/>
              <a:t>есеппен</a:t>
            </a:r>
            <a:r>
              <a:rPr lang="ru-RU" sz="2800" dirty="0"/>
              <a:t> </a:t>
            </a:r>
            <a:r>
              <a:rPr lang="ru-RU" sz="2800" dirty="0" err="1"/>
              <a:t>алынатын</a:t>
            </a:r>
            <a:r>
              <a:rPr lang="ru-RU" sz="2800" dirty="0"/>
              <a:t> </a:t>
            </a:r>
            <a:r>
              <a:rPr lang="ru-RU" sz="2800" dirty="0" err="1"/>
              <a:t>белгісінің</a:t>
            </a:r>
            <a:r>
              <a:rPr lang="ru-RU" sz="2800" dirty="0"/>
              <a:t> </a:t>
            </a:r>
            <a:r>
              <a:rPr lang="ru-RU" sz="2800" dirty="0" err="1"/>
              <a:t>барлық</a:t>
            </a:r>
            <a:r>
              <a:rPr lang="ru-RU" sz="2800" dirty="0"/>
              <a:t> </a:t>
            </a:r>
            <a:r>
              <a:rPr lang="ru-RU" sz="2800" dirty="0" err="1"/>
              <a:t>бірліктерге</a:t>
            </a:r>
            <a:r>
              <a:rPr lang="ru-RU" sz="2800" dirty="0"/>
              <a:t> </a:t>
            </a:r>
            <a:r>
              <a:rPr lang="ru-RU" sz="2800" dirty="0" err="1"/>
              <a:t>жатқызылатын</a:t>
            </a:r>
            <a:r>
              <a:rPr lang="ru-RU" sz="2800" dirty="0"/>
              <a:t> </a:t>
            </a:r>
            <a:r>
              <a:rPr lang="ru-RU" sz="2800" dirty="0" err="1" smtClean="0"/>
              <a:t>сандық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23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М</a:t>
            </a:r>
            <a:r>
              <a:rPr lang="kk-KZ" b="1" dirty="0" smtClean="0"/>
              <a:t>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Мода-</a:t>
            </a:r>
            <a:r>
              <a:rPr lang="ru-RU" sz="2800" dirty="0" err="1" smtClean="0"/>
              <a:t>дегеніміз</a:t>
            </a:r>
            <a:r>
              <a:rPr lang="ru-RU" sz="2800" dirty="0" smtClean="0"/>
              <a:t> </a:t>
            </a:r>
            <a:r>
              <a:rPr lang="ru-RU" sz="2800" dirty="0" err="1"/>
              <a:t>статистикалық</a:t>
            </a:r>
            <a:r>
              <a:rPr lang="ru-RU" sz="2800" dirty="0"/>
              <a:t> </a:t>
            </a:r>
            <a:r>
              <a:rPr lang="ru-RU" sz="2800" dirty="0" err="1"/>
              <a:t>қатарлардың</a:t>
            </a:r>
            <a:r>
              <a:rPr lang="ru-RU" sz="2800" dirty="0"/>
              <a:t> </a:t>
            </a:r>
            <a:r>
              <a:rPr lang="ru-RU" sz="2800" dirty="0" err="1"/>
              <a:t>ішінде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жиі</a:t>
            </a:r>
            <a:r>
              <a:rPr lang="ru-RU" sz="2800" dirty="0"/>
              <a:t> </a:t>
            </a:r>
            <a:r>
              <a:rPr lang="ru-RU" sz="2800" dirty="0" err="1"/>
              <a:t>кездесетін</a:t>
            </a:r>
            <a:r>
              <a:rPr lang="ru-RU" sz="2800" dirty="0"/>
              <a:t> </a:t>
            </a:r>
            <a:r>
              <a:rPr lang="ru-RU" sz="2800" dirty="0" err="1"/>
              <a:t>белгінің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шамасы</a:t>
            </a:r>
            <a:r>
              <a:rPr lang="ru-RU" sz="2800" dirty="0"/>
              <a:t>, </a:t>
            </a:r>
            <a:r>
              <a:rPr lang="ru-RU" sz="2800" dirty="0" err="1"/>
              <a:t>яғни</a:t>
            </a:r>
            <a:r>
              <a:rPr lang="ru-RU" sz="2800" dirty="0"/>
              <a:t> </a:t>
            </a:r>
            <a:r>
              <a:rPr lang="ru-RU" sz="2800" dirty="0" err="1"/>
              <a:t>өзгермелі</a:t>
            </a:r>
            <a:r>
              <a:rPr lang="ru-RU" sz="2800" dirty="0"/>
              <a:t> </a:t>
            </a:r>
            <a:r>
              <a:rPr lang="ru-RU" sz="2800" dirty="0" err="1"/>
              <a:t>сандық</a:t>
            </a:r>
            <a:r>
              <a:rPr lang="ru-RU" sz="2800" dirty="0"/>
              <a:t> </a:t>
            </a:r>
            <a:r>
              <a:rPr lang="ru-RU" sz="2800" dirty="0" err="1"/>
              <a:t>қатарда</a:t>
            </a:r>
            <a:r>
              <a:rPr lang="ru-RU" sz="2800" dirty="0"/>
              <a:t> </a:t>
            </a:r>
            <a:r>
              <a:rPr lang="ru-RU" sz="2800" dirty="0" err="1"/>
              <a:t>жиіліктің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мәні</a:t>
            </a:r>
            <a:r>
              <a:rPr lang="ru-RU" sz="2800" dirty="0"/>
              <a:t> </a:t>
            </a:r>
            <a:r>
              <a:rPr lang="ru-RU" sz="2800" dirty="0" err="1"/>
              <a:t>жатқан</a:t>
            </a:r>
            <a:r>
              <a:rPr lang="ru-RU" sz="2800" dirty="0"/>
              <a:t> </a:t>
            </a:r>
            <a:r>
              <a:rPr lang="ru-RU" sz="2800" dirty="0" err="1"/>
              <a:t>белгі</a:t>
            </a:r>
            <a:r>
              <a:rPr lang="ru-RU" sz="2800" dirty="0" smtClean="0"/>
              <a:t>.</a:t>
            </a:r>
          </a:p>
          <a:p>
            <a:r>
              <a:rPr lang="ru-RU" sz="2800" dirty="0" err="1"/>
              <a:t>Егер</a:t>
            </a:r>
            <a:r>
              <a:rPr lang="ru-RU" sz="2800" dirty="0"/>
              <a:t> </a:t>
            </a:r>
            <a:r>
              <a:rPr lang="ru-RU" sz="2800" dirty="0" err="1"/>
              <a:t>статистикалық</a:t>
            </a:r>
            <a:r>
              <a:rPr lang="ru-RU" sz="2800" dirty="0"/>
              <a:t> </a:t>
            </a:r>
            <a:r>
              <a:rPr lang="ru-RU" sz="2800" dirty="0" err="1"/>
              <a:t>қатардың</a:t>
            </a:r>
            <a:r>
              <a:rPr lang="ru-RU" sz="2800" dirty="0"/>
              <a:t> </a:t>
            </a:r>
            <a:r>
              <a:rPr lang="ru-RU" sz="2800" dirty="0" err="1"/>
              <a:t>белгісі</a:t>
            </a:r>
            <a:r>
              <a:rPr lang="ru-RU" sz="2800" dirty="0"/>
              <a:t> </a:t>
            </a:r>
            <a:r>
              <a:rPr lang="ru-RU" sz="2800" dirty="0" err="1"/>
              <a:t>бүтін</a:t>
            </a:r>
            <a:r>
              <a:rPr lang="ru-RU" sz="2800" dirty="0"/>
              <a:t> </a:t>
            </a:r>
            <a:r>
              <a:rPr lang="ru-RU" sz="2800" dirty="0" err="1"/>
              <a:t>санмен</a:t>
            </a:r>
            <a:r>
              <a:rPr lang="ru-RU" sz="2800" dirty="0"/>
              <a:t> </a:t>
            </a:r>
            <a:r>
              <a:rPr lang="ru-RU" sz="2800" dirty="0" err="1"/>
              <a:t>берілсе</a:t>
            </a:r>
            <a:r>
              <a:rPr lang="ru-RU" sz="2800" dirty="0"/>
              <a:t> , </a:t>
            </a:r>
            <a:r>
              <a:rPr lang="ru-RU" sz="2800" dirty="0" err="1"/>
              <a:t>сол</a:t>
            </a:r>
            <a:r>
              <a:rPr lang="ru-RU" sz="2800" dirty="0"/>
              <a:t> </a:t>
            </a:r>
            <a:r>
              <a:rPr lang="ru-RU" sz="2800" dirty="0" err="1"/>
              <a:t>берілген</a:t>
            </a:r>
            <a:r>
              <a:rPr lang="ru-RU" sz="2800" dirty="0"/>
              <a:t> </a:t>
            </a:r>
            <a:r>
              <a:rPr lang="ru-RU" sz="2800" dirty="0" err="1"/>
              <a:t>белгінің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жиілік</a:t>
            </a:r>
            <a:r>
              <a:rPr lang="ru-RU" sz="2800" dirty="0"/>
              <a:t> </a:t>
            </a:r>
            <a:r>
              <a:rPr lang="ru-RU" sz="2800" dirty="0" err="1"/>
              <a:t>мәні</a:t>
            </a:r>
            <a:r>
              <a:rPr lang="ru-RU" sz="2800" dirty="0"/>
              <a:t> </a:t>
            </a:r>
            <a:r>
              <a:rPr lang="ru-RU" sz="2800" dirty="0" err="1"/>
              <a:t>жатқан</a:t>
            </a:r>
            <a:r>
              <a:rPr lang="ru-RU" sz="2800" dirty="0"/>
              <a:t> </a:t>
            </a:r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b="1" dirty="0"/>
              <a:t>мода</a:t>
            </a:r>
            <a:r>
              <a:rPr lang="ru-RU" sz="2800" dirty="0"/>
              <a:t> </a:t>
            </a:r>
            <a:r>
              <a:rPr lang="ru-RU" sz="2800" dirty="0" err="1"/>
              <a:t>болып</a:t>
            </a:r>
            <a:r>
              <a:rPr lang="ru-RU" sz="2800" dirty="0"/>
              <a:t> </a:t>
            </a:r>
            <a:r>
              <a:rPr lang="ru-RU" sz="2800" dirty="0" err="1"/>
              <a:t>саналады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11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ru-RU" sz="2800" dirty="0" err="1"/>
              <a:t>Егер</a:t>
            </a:r>
            <a:r>
              <a:rPr lang="ru-RU" sz="2800" dirty="0"/>
              <a:t> </a:t>
            </a:r>
            <a:r>
              <a:rPr lang="ru-RU" sz="2800" dirty="0" err="1"/>
              <a:t>статистикалық</a:t>
            </a:r>
            <a:r>
              <a:rPr lang="ru-RU" sz="2800" dirty="0"/>
              <a:t> </a:t>
            </a:r>
            <a:r>
              <a:rPr lang="ru-RU" sz="2800" dirty="0" err="1"/>
              <a:t>қатарлар</a:t>
            </a:r>
            <a:r>
              <a:rPr lang="ru-RU" sz="2800" dirty="0"/>
              <a:t> </a:t>
            </a:r>
            <a:r>
              <a:rPr lang="ru-RU" sz="2800" dirty="0" err="1"/>
              <a:t>белгілерінің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жиілік</a:t>
            </a:r>
            <a:r>
              <a:rPr lang="ru-RU" sz="2800" dirty="0"/>
              <a:t> </a:t>
            </a:r>
            <a:r>
              <a:rPr lang="ru-RU" sz="2800" dirty="0" err="1"/>
              <a:t>мәні</a:t>
            </a:r>
            <a:r>
              <a:rPr lang="ru-RU" sz="2800" dirty="0"/>
              <a:t> </a:t>
            </a:r>
            <a:r>
              <a:rPr lang="ru-RU" sz="2800" dirty="0" err="1"/>
              <a:t>бірдей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сандық</a:t>
            </a:r>
            <a:r>
              <a:rPr lang="ru-RU" sz="2800" dirty="0"/>
              <a:t> </a:t>
            </a:r>
            <a:r>
              <a:rPr lang="ru-RU" sz="2800" dirty="0" err="1"/>
              <a:t>көрсеткішпен</a:t>
            </a:r>
            <a:r>
              <a:rPr lang="ru-RU" sz="2800" dirty="0"/>
              <a:t> </a:t>
            </a:r>
            <a:r>
              <a:rPr lang="ru-RU" sz="2800" dirty="0" err="1"/>
              <a:t>берілсе</a:t>
            </a:r>
            <a:r>
              <a:rPr lang="ru-RU" sz="2800" dirty="0"/>
              <a:t>, </a:t>
            </a:r>
            <a:r>
              <a:rPr lang="ru-RU" sz="2800" dirty="0" err="1"/>
              <a:t>онда</a:t>
            </a:r>
            <a:r>
              <a:rPr lang="ru-RU" sz="2800" dirty="0"/>
              <a:t> </a:t>
            </a:r>
            <a:r>
              <a:rPr lang="ru-RU" sz="2800" dirty="0" err="1"/>
              <a:t>модалық</a:t>
            </a:r>
            <a:r>
              <a:rPr lang="ru-RU" sz="2800" dirty="0"/>
              <a:t> </a:t>
            </a:r>
            <a:r>
              <a:rPr lang="ru-RU" sz="2800" dirty="0" err="1"/>
              <a:t>белгі</a:t>
            </a:r>
            <a:r>
              <a:rPr lang="ru-RU" sz="2800" dirty="0"/>
              <a:t> </a:t>
            </a:r>
            <a:r>
              <a:rPr lang="ru-RU" sz="2800" dirty="0" err="1"/>
              <a:t>екеу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Ал </a:t>
            </a:r>
            <a:r>
              <a:rPr lang="ru-RU" sz="2800" dirty="0" err="1"/>
              <a:t>жиілік</a:t>
            </a:r>
            <a:r>
              <a:rPr lang="ru-RU" sz="2800" dirty="0"/>
              <a:t> </a:t>
            </a:r>
            <a:r>
              <a:rPr lang="ru-RU" sz="2800" dirty="0" err="1"/>
              <a:t>мәндері</a:t>
            </a:r>
            <a:r>
              <a:rPr lang="ru-RU" sz="2800" dirty="0"/>
              <a:t> </a:t>
            </a:r>
            <a:r>
              <a:rPr lang="ru-RU" sz="2800" dirty="0" err="1"/>
              <a:t>бірдей</a:t>
            </a:r>
            <a:r>
              <a:rPr lang="ru-RU" sz="2800" dirty="0"/>
              <a:t> </a:t>
            </a:r>
            <a:r>
              <a:rPr lang="ru-RU" sz="2800" dirty="0" err="1"/>
              <a:t>бірнеше</a:t>
            </a:r>
            <a:r>
              <a:rPr lang="ru-RU" sz="2800" dirty="0"/>
              <a:t> </a:t>
            </a:r>
            <a:r>
              <a:rPr lang="ru-RU" sz="2800" dirty="0" err="1"/>
              <a:t>белгі</a:t>
            </a:r>
            <a:r>
              <a:rPr lang="ru-RU" sz="2800" dirty="0"/>
              <a:t> </a:t>
            </a:r>
            <a:r>
              <a:rPr lang="ru-RU" sz="2800" dirty="0" err="1"/>
              <a:t>берілетін</a:t>
            </a:r>
            <a:r>
              <a:rPr lang="ru-RU" sz="2800" dirty="0"/>
              <a:t> </a:t>
            </a:r>
            <a:r>
              <a:rPr lang="ru-RU" sz="2800" dirty="0" err="1"/>
              <a:t>болса</a:t>
            </a:r>
            <a:r>
              <a:rPr lang="ru-RU" sz="2800" dirty="0"/>
              <a:t> , </a:t>
            </a:r>
            <a:r>
              <a:rPr lang="ru-RU" sz="2800" dirty="0" err="1"/>
              <a:t>онда</a:t>
            </a:r>
            <a:r>
              <a:rPr lang="ru-RU" sz="2800" dirty="0"/>
              <a:t> </a:t>
            </a:r>
            <a:r>
              <a:rPr lang="ru-RU" sz="2800" dirty="0" err="1"/>
              <a:t>модалық</a:t>
            </a:r>
            <a:r>
              <a:rPr lang="ru-RU" sz="2800" dirty="0"/>
              <a:t> </a:t>
            </a:r>
            <a:r>
              <a:rPr lang="ru-RU" sz="2800" dirty="0" err="1"/>
              <a:t>көрсеткіш</a:t>
            </a:r>
            <a:r>
              <a:rPr lang="ru-RU" sz="2800" dirty="0"/>
              <a:t> </a:t>
            </a:r>
            <a:r>
              <a:rPr lang="ru-RU" sz="2800" dirty="0" err="1"/>
              <a:t>болмайды</a:t>
            </a:r>
            <a:r>
              <a:rPr lang="ru-RU" sz="2800" dirty="0" smtClean="0"/>
              <a:t>.</a:t>
            </a:r>
          </a:p>
          <a:p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dirty="0" err="1"/>
              <a:t>белгілері</a:t>
            </a:r>
            <a:r>
              <a:rPr lang="ru-RU" sz="2800" dirty="0"/>
              <a:t> </a:t>
            </a:r>
            <a:r>
              <a:rPr lang="ru-RU" sz="2800" dirty="0" err="1"/>
              <a:t>деңгей</a:t>
            </a:r>
            <a:r>
              <a:rPr lang="ru-RU" sz="2800" dirty="0"/>
              <a:t> </a:t>
            </a:r>
            <a:r>
              <a:rPr lang="ru-RU" sz="2800" dirty="0" err="1"/>
              <a:t>аралықты</a:t>
            </a:r>
            <a:r>
              <a:rPr lang="ru-RU" sz="2800" dirty="0"/>
              <a:t> </a:t>
            </a:r>
            <a:r>
              <a:rPr lang="ru-RU" sz="2800" dirty="0" err="1"/>
              <a:t>шамамен</a:t>
            </a:r>
            <a:r>
              <a:rPr lang="ru-RU" sz="2800" dirty="0"/>
              <a:t> </a:t>
            </a:r>
            <a:r>
              <a:rPr lang="ru-RU" sz="2800" dirty="0" err="1"/>
              <a:t>берілсе</a:t>
            </a:r>
            <a:r>
              <a:rPr lang="ru-RU" sz="2800" dirty="0"/>
              <a:t>, </a:t>
            </a:r>
            <a:r>
              <a:rPr lang="ru-RU" sz="2800" dirty="0" err="1"/>
              <a:t>онда</a:t>
            </a:r>
            <a:r>
              <a:rPr lang="ru-RU" sz="2800" dirty="0"/>
              <a:t> </a:t>
            </a:r>
            <a:r>
              <a:rPr lang="ru-RU" sz="2800" dirty="0" err="1"/>
              <a:t>еңбірінші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жиілігі</a:t>
            </a:r>
            <a:r>
              <a:rPr lang="ru-RU" sz="2800" dirty="0"/>
              <a:t> бар </a:t>
            </a:r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dirty="0" err="1"/>
              <a:t>анықталады</a:t>
            </a:r>
            <a:r>
              <a:rPr lang="ru-RU" sz="2800" dirty="0"/>
              <a:t>, </a:t>
            </a:r>
            <a:r>
              <a:rPr lang="ru-RU" sz="2800" dirty="0" err="1"/>
              <a:t>одан</a:t>
            </a:r>
            <a:r>
              <a:rPr lang="ru-RU" sz="2800" dirty="0"/>
              <a:t> </a:t>
            </a:r>
            <a:r>
              <a:rPr lang="ru-RU" sz="2800" dirty="0" err="1"/>
              <a:t>кейін</a:t>
            </a:r>
            <a:r>
              <a:rPr lang="ru-RU" sz="2800" dirty="0"/>
              <a:t> </a:t>
            </a:r>
            <a:r>
              <a:rPr lang="ru-RU" sz="2800" dirty="0" err="1"/>
              <a:t>модалық</a:t>
            </a:r>
            <a:r>
              <a:rPr lang="ru-RU" sz="2800" dirty="0"/>
              <a:t> </a:t>
            </a:r>
            <a:r>
              <a:rPr lang="ru-RU" sz="2800" dirty="0" err="1"/>
              <a:t>белгінің</a:t>
            </a:r>
            <a:r>
              <a:rPr lang="ru-RU" sz="2800" dirty="0"/>
              <a:t> </a:t>
            </a:r>
            <a:r>
              <a:rPr lang="ru-RU" sz="2800" dirty="0" err="1"/>
              <a:t>деңгей</a:t>
            </a:r>
            <a:r>
              <a:rPr lang="ru-RU" sz="2800" dirty="0"/>
              <a:t> </a:t>
            </a:r>
            <a:r>
              <a:rPr lang="ru-RU" sz="2800" dirty="0" err="1"/>
              <a:t>аралығының</a:t>
            </a:r>
            <a:r>
              <a:rPr lang="ru-RU" sz="2800" dirty="0"/>
              <a:t> </a:t>
            </a:r>
            <a:r>
              <a:rPr lang="ru-RU" sz="2800" dirty="0" err="1"/>
              <a:t>айырмасы</a:t>
            </a:r>
            <a:r>
              <a:rPr lang="ru-RU" sz="2800" dirty="0"/>
              <a:t> </a:t>
            </a:r>
            <a:r>
              <a:rPr lang="ru-RU" sz="2800" dirty="0" err="1"/>
              <a:t>есептеледі</a:t>
            </a:r>
            <a:r>
              <a:rPr lang="ru-RU" sz="2800" dirty="0"/>
              <a:t>,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модалық</a:t>
            </a:r>
            <a:r>
              <a:rPr lang="ru-RU" sz="2800" dirty="0"/>
              <a:t> </a:t>
            </a:r>
            <a:r>
              <a:rPr lang="ru-RU" sz="2800" dirty="0" err="1"/>
              <a:t>қатардың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мәнінен</a:t>
            </a:r>
            <a:r>
              <a:rPr lang="ru-RU" sz="2800" dirty="0"/>
              <a:t> </a:t>
            </a:r>
            <a:r>
              <a:rPr lang="ru-RU" sz="2800" dirty="0" err="1"/>
              <a:t>кіші</a:t>
            </a:r>
            <a:r>
              <a:rPr lang="ru-RU" sz="2800" dirty="0"/>
              <a:t> </a:t>
            </a:r>
            <a:r>
              <a:rPr lang="ru-RU" sz="2800" dirty="0" err="1"/>
              <a:t>мәнін</a:t>
            </a:r>
            <a:r>
              <a:rPr lang="ru-RU" sz="2800" dirty="0"/>
              <a:t> </a:t>
            </a:r>
            <a:r>
              <a:rPr lang="ru-RU" sz="2800" dirty="0" err="1"/>
              <a:t>алғанға</a:t>
            </a:r>
            <a:r>
              <a:rPr lang="ru-RU" sz="2800" dirty="0"/>
              <a:t> </a:t>
            </a:r>
            <a:r>
              <a:rPr lang="ru-RU" sz="2800" dirty="0" err="1"/>
              <a:t>тең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77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ru-RU" dirty="0" err="1"/>
              <a:t>Статистикада</a:t>
            </a:r>
            <a:r>
              <a:rPr lang="ru-RU" dirty="0"/>
              <a:t> мода </a:t>
            </a:r>
            <a:r>
              <a:rPr lang="ru-RU" b="1" dirty="0"/>
              <a:t>Мо</a:t>
            </a:r>
            <a:r>
              <a:rPr lang="ru-RU" dirty="0"/>
              <a:t> -</a:t>
            </a:r>
            <a:r>
              <a:rPr lang="ru-RU" dirty="0" err="1"/>
              <a:t>әрпімен</a:t>
            </a:r>
            <a:r>
              <a:rPr lang="ru-RU" dirty="0"/>
              <a:t> </a:t>
            </a:r>
            <a:r>
              <a:rPr lang="ru-RU" dirty="0" err="1"/>
              <a:t>белгіленеді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деңгей</a:t>
            </a:r>
            <a:r>
              <a:rPr lang="ru-RU" dirty="0"/>
              <a:t> </a:t>
            </a:r>
            <a:r>
              <a:rPr lang="ru-RU" dirty="0" err="1"/>
              <a:t>аралықты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формуламен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30" name="Picture 6" descr="https://konspekta.net/studopediainfo/baza1/983990741277.files/image0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448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717032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мұнда</a:t>
            </a:r>
            <a:r>
              <a:rPr lang="ru-RU" dirty="0" smtClean="0"/>
              <a:t> х</a:t>
            </a:r>
            <a:r>
              <a:rPr lang="en-US" dirty="0" smtClean="0"/>
              <a:t>MO - </a:t>
            </a:r>
            <a:r>
              <a:rPr lang="ru-RU" dirty="0" err="1" smtClean="0"/>
              <a:t>модалық</a:t>
            </a:r>
            <a:r>
              <a:rPr lang="ru-RU" dirty="0" smtClean="0"/>
              <a:t> </a:t>
            </a:r>
            <a:r>
              <a:rPr lang="ru-RU" dirty="0" err="1" smtClean="0"/>
              <a:t>қатардың</a:t>
            </a:r>
            <a:r>
              <a:rPr lang="ru-RU" dirty="0" smtClean="0"/>
              <a:t> </a:t>
            </a:r>
            <a:r>
              <a:rPr lang="ru-RU" dirty="0" err="1" smtClean="0"/>
              <a:t>деңгей</a:t>
            </a:r>
            <a:r>
              <a:rPr lang="ru-RU" dirty="0" smtClean="0"/>
              <a:t> </a:t>
            </a:r>
            <a:r>
              <a:rPr lang="ru-RU" dirty="0" err="1" smtClean="0"/>
              <a:t>аралығының</a:t>
            </a:r>
            <a:r>
              <a:rPr lang="ru-RU" dirty="0" smtClean="0"/>
              <a:t> </a:t>
            </a:r>
            <a:r>
              <a:rPr lang="ru-RU" dirty="0" err="1" smtClean="0"/>
              <a:t>кіші</a:t>
            </a:r>
            <a:r>
              <a:rPr lang="ru-RU" dirty="0" smtClean="0"/>
              <a:t> </a:t>
            </a:r>
            <a:r>
              <a:rPr lang="ru-RU" dirty="0" err="1" smtClean="0"/>
              <a:t>мәні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en-US" dirty="0" smtClean="0"/>
              <a:t>d</a:t>
            </a:r>
            <a:r>
              <a:rPr lang="ru-RU" dirty="0" err="1" smtClean="0"/>
              <a:t>мо</a:t>
            </a:r>
            <a:r>
              <a:rPr lang="ru-RU" dirty="0" smtClean="0"/>
              <a:t> - </a:t>
            </a:r>
            <a:r>
              <a:rPr lang="ru-RU" dirty="0" err="1" smtClean="0"/>
              <a:t>модалық</a:t>
            </a:r>
            <a:r>
              <a:rPr lang="ru-RU" dirty="0" smtClean="0"/>
              <a:t> </a:t>
            </a:r>
            <a:r>
              <a:rPr lang="ru-RU" dirty="0" err="1" smtClean="0"/>
              <a:t>қатардың</a:t>
            </a:r>
            <a:r>
              <a:rPr lang="ru-RU" dirty="0" smtClean="0"/>
              <a:t> </a:t>
            </a:r>
            <a:r>
              <a:rPr lang="ru-RU" dirty="0" err="1" smtClean="0"/>
              <a:t>деңгей</a:t>
            </a:r>
            <a:r>
              <a:rPr lang="ru-RU" dirty="0" smtClean="0"/>
              <a:t> </a:t>
            </a:r>
            <a:r>
              <a:rPr lang="ru-RU" dirty="0" err="1" smtClean="0"/>
              <a:t>аралығының</a:t>
            </a:r>
            <a:r>
              <a:rPr lang="ru-RU" dirty="0" smtClean="0"/>
              <a:t> </a:t>
            </a:r>
            <a:r>
              <a:rPr lang="ru-RU" dirty="0" err="1" smtClean="0"/>
              <a:t>айырмасы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en-US" dirty="0" smtClean="0"/>
              <a:t>f</a:t>
            </a:r>
            <a:r>
              <a:rPr lang="ru-RU" dirty="0" err="1" smtClean="0"/>
              <a:t>мо</a:t>
            </a:r>
            <a:r>
              <a:rPr lang="ru-RU" dirty="0" smtClean="0"/>
              <a:t> - </a:t>
            </a:r>
            <a:r>
              <a:rPr lang="ru-RU" dirty="0" err="1" smtClean="0"/>
              <a:t>модалық</a:t>
            </a:r>
            <a:r>
              <a:rPr lang="ru-RU" dirty="0" smtClean="0"/>
              <a:t> </a:t>
            </a:r>
            <a:r>
              <a:rPr lang="ru-RU" dirty="0" err="1" smtClean="0"/>
              <a:t>қатардың</a:t>
            </a:r>
            <a:r>
              <a:rPr lang="ru-RU" dirty="0" smtClean="0"/>
              <a:t> </a:t>
            </a:r>
            <a:r>
              <a:rPr lang="ru-RU" dirty="0" err="1" smtClean="0"/>
              <a:t>жиілігі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en-US" dirty="0" smtClean="0"/>
              <a:t>F</a:t>
            </a:r>
            <a:r>
              <a:rPr lang="kk-KZ" dirty="0" smtClean="0"/>
              <a:t>мо-1</a:t>
            </a:r>
            <a:r>
              <a:rPr lang="ru-RU" dirty="0" smtClean="0"/>
              <a:t> - </a:t>
            </a:r>
            <a:r>
              <a:rPr lang="ru-RU" dirty="0" err="1" smtClean="0"/>
              <a:t>модалық</a:t>
            </a:r>
            <a:r>
              <a:rPr lang="ru-RU" dirty="0" smtClean="0"/>
              <a:t> </a:t>
            </a:r>
            <a:r>
              <a:rPr lang="ru-RU" dirty="0" err="1" smtClean="0"/>
              <a:t>қатардың</a:t>
            </a:r>
            <a:r>
              <a:rPr lang="ru-RU" dirty="0" smtClean="0"/>
              <a:t> </a:t>
            </a:r>
            <a:r>
              <a:rPr lang="ru-RU" dirty="0" err="1" smtClean="0"/>
              <a:t>алдыңғы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жиілігі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en-US" dirty="0" smtClean="0"/>
              <a:t>F</a:t>
            </a:r>
            <a:r>
              <a:rPr lang="kk-KZ" dirty="0" smtClean="0"/>
              <a:t>мо+1</a:t>
            </a:r>
            <a:r>
              <a:rPr lang="ru-RU" dirty="0" smtClean="0"/>
              <a:t> - </a:t>
            </a:r>
            <a:r>
              <a:rPr lang="ru-RU" dirty="0" err="1" smtClean="0"/>
              <a:t>модалық</a:t>
            </a:r>
            <a:r>
              <a:rPr lang="ru-RU" dirty="0" smtClean="0"/>
              <a:t> </a:t>
            </a:r>
            <a:r>
              <a:rPr lang="ru-RU" dirty="0" err="1" smtClean="0"/>
              <a:t>қатардан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жиілігі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0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76800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Медиана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Медиана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статистикалық</a:t>
            </a:r>
            <a:r>
              <a:rPr lang="ru-RU" dirty="0" smtClean="0"/>
              <a:t> </a:t>
            </a:r>
            <a:r>
              <a:rPr lang="ru-RU" dirty="0" err="1" smtClean="0"/>
              <a:t>өзгермелі</a:t>
            </a:r>
            <a:r>
              <a:rPr lang="ru-RU" dirty="0" smtClean="0"/>
              <a:t> </a:t>
            </a:r>
            <a:r>
              <a:rPr lang="ru-RU" dirty="0" err="1" smtClean="0"/>
              <a:t>қатардың</a:t>
            </a:r>
            <a:r>
              <a:rPr lang="ru-RU" dirty="0" smtClean="0"/>
              <a:t> </a:t>
            </a:r>
            <a:r>
              <a:rPr lang="ru-RU" dirty="0" err="1" smtClean="0"/>
              <a:t>ортасында</a:t>
            </a:r>
            <a:r>
              <a:rPr lang="ru-RU" dirty="0" smtClean="0"/>
              <a:t> </a:t>
            </a:r>
            <a:r>
              <a:rPr lang="ru-RU" dirty="0" err="1" smtClean="0"/>
              <a:t>жатқан</a:t>
            </a:r>
            <a:r>
              <a:rPr lang="ru-RU" dirty="0" smtClean="0"/>
              <a:t> </a:t>
            </a:r>
            <a:r>
              <a:rPr lang="ru-RU" dirty="0" err="1" smtClean="0"/>
              <a:t>белгіні</a:t>
            </a:r>
            <a:r>
              <a:rPr lang="ru-RU" dirty="0" smtClean="0"/>
              <a:t> </a:t>
            </a:r>
            <a:r>
              <a:rPr lang="ru-RU" dirty="0" err="1" smtClean="0"/>
              <a:t>айтады</a:t>
            </a:r>
            <a:r>
              <a:rPr lang="ru-RU" dirty="0" smtClean="0"/>
              <a:t>. Медиана </a:t>
            </a:r>
            <a:r>
              <a:rPr lang="ru-RU" dirty="0" err="1" smtClean="0"/>
              <a:t>статистикалық</a:t>
            </a:r>
            <a:r>
              <a:rPr lang="ru-RU" dirty="0" smtClean="0"/>
              <a:t> </a:t>
            </a:r>
            <a:r>
              <a:rPr lang="ru-RU" dirty="0" err="1" smtClean="0"/>
              <a:t>қатарларды</a:t>
            </a:r>
            <a:r>
              <a:rPr lang="ru-RU" dirty="0" smtClean="0"/>
              <a:t> </a:t>
            </a:r>
            <a:r>
              <a:rPr lang="ru-RU" dirty="0" err="1" smtClean="0"/>
              <a:t>теңдеп</a:t>
            </a:r>
            <a:r>
              <a:rPr lang="ru-RU" dirty="0" smtClean="0"/>
              <a:t> </a:t>
            </a:r>
            <a:r>
              <a:rPr lang="ru-RU" dirty="0" err="1" smtClean="0"/>
              <a:t>етіп</a:t>
            </a:r>
            <a:r>
              <a:rPr lang="ru-RU" dirty="0" smtClean="0"/>
              <a:t> </a:t>
            </a:r>
            <a:r>
              <a:rPr lang="ru-RU" dirty="0" err="1" smtClean="0"/>
              <a:t>екіге</a:t>
            </a:r>
            <a:r>
              <a:rPr lang="ru-RU" dirty="0" smtClean="0"/>
              <a:t> </a:t>
            </a:r>
            <a:r>
              <a:rPr lang="ru-RU" dirty="0" err="1" smtClean="0"/>
              <a:t>бөледі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жағында</a:t>
            </a:r>
            <a:r>
              <a:rPr lang="ru-RU" dirty="0" smtClean="0"/>
              <a:t> (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төмен</a:t>
            </a:r>
            <a:r>
              <a:rPr lang="ru-RU" dirty="0" smtClean="0"/>
              <a:t>) </a:t>
            </a:r>
            <a:r>
              <a:rPr lang="ru-RU" dirty="0" err="1" smtClean="0"/>
              <a:t>жатқан</a:t>
            </a:r>
            <a:r>
              <a:rPr lang="ru-RU" dirty="0" smtClean="0"/>
              <a:t> </a:t>
            </a:r>
            <a:r>
              <a:rPr lang="ru-RU" dirty="0" err="1" smtClean="0"/>
              <a:t>белгілердің</a:t>
            </a:r>
            <a:r>
              <a:rPr lang="ru-RU" dirty="0" smtClean="0"/>
              <a:t> </a:t>
            </a:r>
            <a:r>
              <a:rPr lang="ru-RU" dirty="0" err="1" smtClean="0"/>
              <a:t>сандық</a:t>
            </a:r>
            <a:r>
              <a:rPr lang="ru-RU" dirty="0" smtClean="0"/>
              <a:t> </a:t>
            </a:r>
            <a:r>
              <a:rPr lang="ru-RU" dirty="0" err="1" smtClean="0"/>
              <a:t>бірліктері</a:t>
            </a:r>
            <a:r>
              <a:rPr lang="ru-RU" dirty="0" smtClean="0"/>
              <a:t> </a:t>
            </a:r>
            <a:r>
              <a:rPr lang="ru-RU" dirty="0" err="1" smtClean="0"/>
              <a:t>бірдей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Статистикада</a:t>
            </a:r>
            <a:r>
              <a:rPr lang="ru-RU" dirty="0" smtClean="0"/>
              <a:t> </a:t>
            </a:r>
            <a:r>
              <a:rPr lang="ru-RU" i="1" dirty="0" smtClean="0"/>
              <a:t>медиана </a:t>
            </a:r>
            <a:r>
              <a:rPr lang="ru-RU" b="1" i="1" dirty="0" err="1" smtClean="0"/>
              <a:t>Ме</a:t>
            </a:r>
            <a:r>
              <a:rPr lang="ru-RU" b="1" i="1" dirty="0" smtClean="0"/>
              <a:t> </a:t>
            </a:r>
            <a:r>
              <a:rPr lang="ru-RU" i="1" dirty="0" smtClean="0"/>
              <a:t>- </a:t>
            </a:r>
            <a:r>
              <a:rPr lang="ru-RU" dirty="0" err="1" smtClean="0"/>
              <a:t>әрпімен</a:t>
            </a:r>
            <a:r>
              <a:rPr lang="ru-RU" dirty="0" smtClean="0"/>
              <a:t> </a:t>
            </a:r>
            <a:r>
              <a:rPr lang="ru-RU" dirty="0" err="1" smtClean="0"/>
              <a:t>белгіленеді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оны </a:t>
            </a:r>
            <a:r>
              <a:rPr lang="ru-RU" dirty="0" err="1" smtClean="0"/>
              <a:t>есептеп</a:t>
            </a:r>
            <a:r>
              <a:rPr lang="ru-RU" dirty="0" smtClean="0"/>
              <a:t> табу </a:t>
            </a:r>
            <a:r>
              <a:rPr lang="ru-RU" dirty="0" err="1" smtClean="0"/>
              <a:t>берілген</a:t>
            </a:r>
            <a:r>
              <a:rPr lang="ru-RU" dirty="0" smtClean="0"/>
              <a:t> </a:t>
            </a:r>
            <a:r>
              <a:rPr lang="ru-RU" dirty="0" err="1" smtClean="0"/>
              <a:t>сандық</a:t>
            </a:r>
            <a:r>
              <a:rPr lang="ru-RU" dirty="0" smtClean="0"/>
              <a:t> </a:t>
            </a:r>
            <a:r>
              <a:rPr lang="ru-RU" dirty="0" err="1" smtClean="0"/>
              <a:t>белгілердің</a:t>
            </a:r>
            <a:r>
              <a:rPr lang="ru-RU" dirty="0" smtClean="0"/>
              <a:t> </a:t>
            </a:r>
            <a:r>
              <a:rPr lang="ru-RU" dirty="0" err="1" smtClean="0"/>
              <a:t>мәніне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3077" name="Picture 5" descr="https://konspekta.net/lektsiiorgimg/baza4/2224887958375.files/image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54006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0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186</TotalTime>
  <Words>597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Ясность</vt:lpstr>
      <vt:lpstr>Біріктірілген сипаттың статистикалық көрсеткіші.Орташа мәндер. Мода. Медиана. Арифметикалық орта және  қасиеттері.</vt:lpstr>
      <vt:lpstr>Жоспар:</vt:lpstr>
      <vt:lpstr>Кіріспе</vt:lpstr>
      <vt:lpstr>Орташа мән</vt:lpstr>
      <vt:lpstr>Мода</vt:lpstr>
      <vt:lpstr>Презентация PowerPoint</vt:lpstr>
      <vt:lpstr>Презентация PowerPoint</vt:lpstr>
      <vt:lpstr>Презентация PowerPoint</vt:lpstr>
      <vt:lpstr>Медиана</vt:lpstr>
      <vt:lpstr>Презентация PowerPoint</vt:lpstr>
      <vt:lpstr>Презентация PowerPoint</vt:lpstr>
      <vt:lpstr>Арифметикалық орта</vt:lpstr>
      <vt:lpstr>Презентация PowerPoint</vt:lpstr>
      <vt:lpstr>Презентация PowerPoint</vt:lpstr>
      <vt:lpstr>Орта арифметикалық шаманың қасиеттері:</vt:lpstr>
      <vt:lpstr>Қорытынды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Уалиева Алия</cp:lastModifiedBy>
  <cp:revision>14</cp:revision>
  <dcterms:created xsi:type="dcterms:W3CDTF">2018-09-16T09:25:38Z</dcterms:created>
  <dcterms:modified xsi:type="dcterms:W3CDTF">2020-01-15T07:18:28Z</dcterms:modified>
</cp:coreProperties>
</file>